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99" r:id="rId4"/>
    <p:sldId id="315" r:id="rId5"/>
    <p:sldId id="316" r:id="rId6"/>
    <p:sldId id="324" r:id="rId7"/>
    <p:sldId id="326" r:id="rId8"/>
    <p:sldId id="327" r:id="rId9"/>
    <p:sldId id="336" r:id="rId10"/>
    <p:sldId id="330" r:id="rId11"/>
    <p:sldId id="265" r:id="rId12"/>
    <p:sldId id="277" r:id="rId13"/>
    <p:sldId id="279" r:id="rId14"/>
    <p:sldId id="33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992799"/>
    <a:srgbClr val="7E4261"/>
    <a:srgbClr val="CC0000"/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357290" y="789183"/>
            <a:ext cx="68580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67544" y="4335915"/>
            <a:ext cx="842493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endParaRPr lang="ru-RU" b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Кодатенко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Е.Н.                                                                                                         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</a:t>
            </a:r>
            <a:endParaRPr lang="ru-RU" b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</a:t>
            </a: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2019г.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1988840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Семинар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«Развитие творческого воображения обучающихся средствами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арт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педагогики в творческом объединении «Акварелька»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32657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образовательное учреждение дополнительного 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образования  «Дом детского творчества» станицы Старолеушковской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Павловский район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7" name="Picture 4" descr="C:\Users\user\Desktop\ПЕД ДЕБЮТ\FotorCreated-1024x5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3995936" cy="2754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14414" y="214290"/>
            <a:ext cx="721523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b="1" i="1" dirty="0" smtClean="0">
                <a:solidFill>
                  <a:srgbClr val="C00000"/>
                </a:solidFill>
                <a:latin typeface="Arial" charset="0"/>
              </a:rPr>
              <a:t>Ребенку нужен успех! </a:t>
            </a:r>
          </a:p>
          <a:p>
            <a:pPr>
              <a:lnSpc>
                <a:spcPct val="80000"/>
              </a:lnSpc>
              <a:defRPr/>
            </a:pPr>
            <a:endParaRPr lang="ru-RU" dirty="0" smtClean="0">
              <a:latin typeface="Arial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dirty="0" smtClean="0">
                <a:latin typeface="Arial" charset="0"/>
              </a:rPr>
              <a:t> </a:t>
            </a:r>
            <a:r>
              <a:rPr lang="ru-RU" i="1" dirty="0" smtClean="0">
                <a:solidFill>
                  <a:srgbClr val="002060"/>
                </a:solidFill>
                <a:latin typeface="Arial" charset="0"/>
              </a:rPr>
              <a:t>Степень успешности во многом определяет его самочувствие, отношение к миру, желание творить.</a:t>
            </a:r>
          </a:p>
          <a:p>
            <a:pPr algn="ctr">
              <a:lnSpc>
                <a:spcPct val="80000"/>
              </a:lnSpc>
              <a:defRPr/>
            </a:pPr>
            <a:r>
              <a:rPr lang="ru-RU" i="1" dirty="0" smtClean="0">
                <a:solidFill>
                  <a:srgbClr val="002060"/>
                </a:solidFill>
                <a:latin typeface="Arial" charset="0"/>
              </a:rPr>
              <a:t> Помочь ребенку поверить в себя, в свои силы, выразить свои идеи, эмоции, чувства, отстоять свои убеждения – главная задача педагога.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8" name="Picture 2" descr="D:\04.10.2017\КОНКУРСЫ\2018-2019г\Педагогический дебют 2018\для ролика\сканы\Дипло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204864"/>
            <a:ext cx="2858091" cy="3951288"/>
          </a:xfrm>
          <a:prstGeom prst="rect">
            <a:avLst/>
          </a:prstGeom>
          <a:noFill/>
        </p:spPr>
      </p:pic>
      <p:pic>
        <p:nvPicPr>
          <p:cNvPr id="9" name="Picture 2" descr="D:\04.10.2017\КОНКУРСЫ\2018-2019г\Педагогический дебют 2018\для ролика\сканы\шара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844824"/>
            <a:ext cx="2866510" cy="3951288"/>
          </a:xfrm>
          <a:prstGeom prst="rect">
            <a:avLst/>
          </a:prstGeom>
          <a:noFill/>
        </p:spPr>
      </p:pic>
      <p:pic>
        <p:nvPicPr>
          <p:cNvPr id="10" name="Picture 3" descr="D:\04.10.2017\КОНКУРСЫ\2018-2019г\Педагогический дебют 2018\для ролика\сканы\калач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1844824"/>
            <a:ext cx="3053268" cy="3951288"/>
          </a:xfrm>
          <a:prstGeom prst="rect">
            <a:avLst/>
          </a:prstGeom>
          <a:noFill/>
        </p:spPr>
      </p:pic>
      <p:pic>
        <p:nvPicPr>
          <p:cNvPr id="11" name="Picture 3" descr="D:\04.10.2017\КОНКУРСЫ\2018-2019г\Педагогический дебют 2018\для ролика\сканы\кодатенко Зозул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2708920"/>
            <a:ext cx="2858091" cy="3951288"/>
          </a:xfrm>
          <a:prstGeom prst="rect">
            <a:avLst/>
          </a:prstGeom>
          <a:noFill/>
        </p:spPr>
      </p:pic>
      <p:pic>
        <p:nvPicPr>
          <p:cNvPr id="13" name="Picture 2" descr="D:\04.10.2017\КОНКУРСЫ\2018-2019г\Педагогический дебют 2018\для ролика\DSCN076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3212976"/>
            <a:ext cx="4040188" cy="303014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diamond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2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72066" y="1142984"/>
            <a:ext cx="32147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000" dirty="0" smtClean="0">
                <a:latin typeface="Arial" charset="0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548680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3600" dirty="0">
              <a:solidFill>
                <a:srgbClr val="0066FF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1916832"/>
            <a:ext cx="36724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Стабилизация эмоционального состояния детей, формирование положительных взаимоотношений детей, усвоение ими норм и правил поведения, развитие мышления, моторики и других функций.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Социальная адаптация, проявляющаяся в благоприятном климате в группе детей, уверенности в собственных силах и стремлении к самовыражению, позитивное отношение к себе.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4" descr="C:\Documents and Settings\Admin\Рабочий стол\Кодатенко ФОТО на 30.01.2018\фото групп\WP_20180125_14_09_17_Pro+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88366"/>
            <a:ext cx="4320480" cy="2426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  <p:pic>
        <p:nvPicPr>
          <p:cNvPr id="15" name="Picture 3" descr="C:\Documents and Settings\Admin\Рабочий стол\Кодатенко ФОТО на 30.01.2018\фото групп\WP_20171028_11_41_56_Pro+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149080"/>
            <a:ext cx="4360053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</p:spTree>
  </p:cSld>
  <p:clrMapOvr>
    <a:masterClrMapping/>
  </p:clrMapOvr>
  <p:transition spd="slow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14414" y="357166"/>
            <a:ext cx="728667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4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«Снять» детский комплекс «Я не умею рисовать» помогает техника «Коллаж», она способствует  приобретению коммуникативных навыков, т.к. предполагает коллективное творчество.</a:t>
            </a:r>
          </a:p>
        </p:txBody>
      </p:sp>
      <p:pic>
        <p:nvPicPr>
          <p:cNvPr id="7" name="Picture 2" descr="D:\04.10.2017\КОНКУРСЫ\2018-2019г\Педагогический дебют 2018\для ролика\фото на видео ролик\детские рисунки\WP_20180305_16_36_40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60848"/>
            <a:ext cx="4203888" cy="298519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Picture 3" descr="D:\04.10.2017\КОНКУРСЫ\2018-2019г\Педагогический дебют 2018\для ролика\фото на видео ролик\детские рисунки\WP_20171118_16_02_13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852936"/>
            <a:ext cx="3929606" cy="2769171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diamond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476672"/>
            <a:ext cx="3675828" cy="615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ru-RU" dirty="0" smtClean="0">
              <a:latin typeface="Arial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Преодолеть психологические барьеры, негативные переживания, опасения, снять эмоциональное напряжение, тревожность - все это хорошо удается посредством техники "монотипия" (</a:t>
            </a:r>
            <a:r>
              <a:rPr lang="ru-RU" sz="2000" b="1" dirty="0" err="1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кляксография</a:t>
            </a:r>
            <a:r>
              <a:rPr lang="ru-RU" sz="20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) .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Она выполняется красками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на глянцевой бумаге, стекле или зеркале. Затейливые пятна-отпечатки - источник интересных ассоциаций. Работа над художественным образом пробуждает творческое воображение, фантазию, вызывает у участников философские размышления и глубокие чувства.</a:t>
            </a:r>
          </a:p>
        </p:txBody>
      </p:sp>
      <p:pic>
        <p:nvPicPr>
          <p:cNvPr id="9" name="Picture 2" descr="D:\04.10.2017\КОНКУРСЫ\2018-2019г\Педагогический дебют 2018\для ролика\фото на видео ролик\детские рисунки\WP_20171031_15_49_46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7519" y="260648"/>
            <a:ext cx="3416481" cy="213127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D:\04.10.2017\КОНКУРСЫ\2018-2019г\Педагогический дебют 2018\для ролика\фото на видео ролик\детские рисунки\WP_20170502_15_54_22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204864"/>
            <a:ext cx="3528392" cy="198199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D:\04.10.2017\КОНКУРСЫ\2018-2019г\Педагогический дебют 2018\для ролика\фото на видео ролик\рисунки акварелька арт тер\WP_20180320_10_12_56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4221088"/>
            <a:ext cx="3096344" cy="17393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pull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47664" y="3284984"/>
            <a:ext cx="6120680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ru-RU" dirty="0" smtClean="0">
              <a:latin typeface="Arial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260648"/>
            <a:ext cx="68407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i="1" dirty="0" err="1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Артпедагог</a:t>
            </a:r>
            <a:r>
              <a:rPr lang="ru-RU" sz="28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- активный наблюдатель. Его глаза и душа направлены на познание каждого ребенка как личности, на обеспечение психологического комфорта, доверия, теплоты и безопасности творящего ребенка.</a:t>
            </a:r>
          </a:p>
          <a:p>
            <a:pPr algn="ctr"/>
            <a:endParaRPr lang="ru-RU" sz="2800" dirty="0"/>
          </a:p>
        </p:txBody>
      </p:sp>
    </p:spTree>
  </p:cSld>
  <p:clrMapOvr>
    <a:masterClrMapping/>
  </p:clrMapOvr>
  <p:transition spd="slow"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5576" y="1556792"/>
            <a:ext cx="2520280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dirty="0" smtClean="0">
                <a:latin typeface="Arial" charset="0"/>
              </a:rPr>
              <a:t>. </a:t>
            </a:r>
            <a:endParaRPr lang="en-US" dirty="0" smtClean="0">
              <a:latin typeface="Arial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i="1" dirty="0" err="1" smtClean="0">
                <a:solidFill>
                  <a:srgbClr val="0066FF"/>
                </a:solidFill>
                <a:latin typeface="Arial" charset="0"/>
              </a:rPr>
              <a:t>Артпедагогика</a:t>
            </a:r>
            <a:r>
              <a:rPr lang="ru-RU" i="1" dirty="0" smtClean="0">
                <a:solidFill>
                  <a:srgbClr val="0066FF"/>
                </a:solidFill>
                <a:latin typeface="Arial" charset="0"/>
              </a:rPr>
              <a:t> имеет с общей педагогикой единые конечные цели – помочь ребенку научиться понимать себя и жить в ладу с самим собой, </a:t>
            </a:r>
          </a:p>
          <a:p>
            <a:pPr algn="ctr">
              <a:lnSpc>
                <a:spcPct val="80000"/>
              </a:lnSpc>
              <a:defRPr/>
            </a:pPr>
            <a:r>
              <a:rPr lang="ru-RU" i="1" dirty="0" smtClean="0">
                <a:solidFill>
                  <a:srgbClr val="0066FF"/>
                </a:solidFill>
                <a:latin typeface="Arial" charset="0"/>
              </a:rPr>
              <a:t> с другими людьми, научиться познавать окружающий мир,</a:t>
            </a:r>
          </a:p>
          <a:p>
            <a:pPr algn="ctr">
              <a:lnSpc>
                <a:spcPct val="80000"/>
              </a:lnSpc>
              <a:defRPr/>
            </a:pPr>
            <a:r>
              <a:rPr lang="ru-RU" i="1" dirty="0" smtClean="0">
                <a:solidFill>
                  <a:srgbClr val="0066FF"/>
                </a:solidFill>
                <a:latin typeface="Arial" charset="0"/>
              </a:rPr>
              <a:t> то есть помочь развивающейся личности в ее социализации и самореализации.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214290"/>
            <a:ext cx="74295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err="1" smtClean="0">
                <a:solidFill>
                  <a:srgbClr val="C00000"/>
                </a:solidFill>
                <a:latin typeface="Arial" charset="0"/>
              </a:rPr>
              <a:t>Артпедагогика</a:t>
            </a:r>
            <a:r>
              <a:rPr lang="ru-RU" b="1" i="1" dirty="0" smtClean="0">
                <a:solidFill>
                  <a:srgbClr val="C00000"/>
                </a:solidFill>
                <a:latin typeface="Arial" charset="0"/>
              </a:rPr>
              <a:t> – самостоятельная отрасль педагогической науки, изучающая закономерности воспитания и развития человека средствами искусства.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9" name="Picture 2" descr="D:\04.10.2017\КОНКУРСЫ\2018-2019г\Педагогический дебют 2018\ПЕД ДЕБЮТ\manda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916832"/>
            <a:ext cx="4320480" cy="3188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43438" y="500042"/>
            <a:ext cx="34290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. </a:t>
            </a:r>
            <a:endParaRPr lang="ru-RU" sz="2000" dirty="0" smtClean="0"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548680"/>
            <a:ext cx="300039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В процессе обучения и воспитания не ставится цель научить ребенка рисовать («правильно», «похоже»).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Методы и приемы </a:t>
            </a:r>
            <a:r>
              <a:rPr lang="ru-RU" sz="2000" b="1" i="1" dirty="0" err="1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артпедагогики</a:t>
            </a: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развивают и усиливают внимание к чувствам, предоставляют возможность для самовыражения и самопознания.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Ребенок приобретает коммуникативные навыки и опыт творческой работы в коллективе, развиваются его воображение и творческое мышление.</a:t>
            </a:r>
          </a:p>
        </p:txBody>
      </p:sp>
      <p:pic>
        <p:nvPicPr>
          <p:cNvPr id="9" name="Picture 3" descr="C:\Documents and Settings\Admin\Рабочий стол\Кодатенко Е\акварелька фото рисунков\корзина яблок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26242">
            <a:off x="6614995" y="1040142"/>
            <a:ext cx="2248875" cy="291030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Admin\Рабочий стол\Кодатенко Е\акварелька фото рисунков\божья коровка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77740">
            <a:off x="4162913" y="404772"/>
            <a:ext cx="2329915" cy="301518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3" descr="C:\Documents and Settings\Admin\Рабочий стол\Кодатенко Е\акварелька фото рисунков\сова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2924944"/>
            <a:ext cx="2028529" cy="262515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3" descr="D:\04.10.2017\КОНКУРСЫ\2018-2019г\Педагогический дебют 2018\для ролика\фото на видео ролик\детские рисунки\WP_20170215_11_57_25_Pr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4365104"/>
            <a:ext cx="3236516" cy="181804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51520" y="2492896"/>
            <a:ext cx="282028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4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Данные методы используются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на занятии.</a:t>
            </a:r>
            <a:endParaRPr lang="ru-RU" sz="2400" b="1" i="1" dirty="0" smtClean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214290"/>
            <a:ext cx="65265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артпедагогики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направленное воображение;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образно – символическое рисование;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игры – задания с изобразительным материалом;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совместная изобразительная деятельность.</a:t>
            </a:r>
          </a:p>
        </p:txBody>
      </p:sp>
      <p:pic>
        <p:nvPicPr>
          <p:cNvPr id="7" name="Picture 2" descr="C:\Documents and Settings\Admin\Рабочий стол\Кодатенко Е\ВОЛШЕБНЫЕ КРАСКИ 2 год обучения\IMG_04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132856"/>
            <a:ext cx="5132388" cy="384929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3" descr="C:\Documents and Settings\Admin\Рабочий стол\Кодатенко Е\ВОЛШЕБНЫЕ КРАСКИ 2 год обучения\на баннер фото\Nqd16RFteS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94798">
            <a:off x="179512" y="3717032"/>
            <a:ext cx="3096344" cy="232225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strips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71538" y="214290"/>
            <a:ext cx="7429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charset="0"/>
              </a:rPr>
              <a:t> </a:t>
            </a: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Применение различных методов и приемов в изобразительной деятельности дает возможность более основательно понять детей, поскольку рисунки отображают их эмоциональное и психологическое состояние.</a:t>
            </a:r>
            <a:endParaRPr lang="ru-RU" sz="2000" b="1" i="1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5" descr="D:\04.10.2017\КОНКУРСЫ\2018-2019г\Педагогический дебют 2018\для ролика\фото на видео ролик\рисунки акварелька арт тер\WP_20180320_10_14_02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0808"/>
            <a:ext cx="4041775" cy="237387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3" name="Picture 3" descr="D:\04.10.2017\КОНКУРСЫ\2018-2019г\Педагогический дебют 2018\для ролика\фото на видео ролик\рисунки акварелька арт тер\WP_20180320_09_59_09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988840"/>
            <a:ext cx="3211292" cy="18722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Picture 2" descr="D:\04.10.2017\КОНКУРСЫ\2018-2019г\Педагогический дебют 2018\для ролика\фото на видео ролик\рисунки акварелька арт тер\WP_20180320_09_58_00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293096"/>
            <a:ext cx="3168352" cy="187192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Picture 2" descr="D:\04.10.2017\КОНКУРСЫ\2018-2019г\Педагогический дебют 2018\для ролика\фото на видео ролик\рисунки акварелька арт тер\WP_20180320_10_15_15_Pr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933056"/>
            <a:ext cx="4041775" cy="247886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14414" y="285728"/>
            <a:ext cx="72152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ctr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В ходе занятий творческие произведения отличаются высокой степенью воображения, оригинальностью и неповторимостью. Результаты достигаются не только за счет использованных интересных тем, но и за счет структуры самого занятия.</a:t>
            </a:r>
          </a:p>
        </p:txBody>
      </p:sp>
      <p:pic>
        <p:nvPicPr>
          <p:cNvPr id="13" name="Picture 2" descr="D:\04.10.2017\КОНКУРСЫ\2018-2019г\Педагогический дебют 2018\для ролика\фото на видео ролик\детские рисунки\IMG-20180209-WA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34934">
            <a:off x="5704309" y="1800217"/>
            <a:ext cx="3301003" cy="204713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5" name="Picture 2" descr="D:\04.10.2017\КОНКУРСЫ\2018-2019г\Педагогический дебют 2018\для ролика\фото на видео ролик\детские рисунки\WP_20170322_14_39_58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3688">
            <a:off x="2999344" y="2101542"/>
            <a:ext cx="2693791" cy="392391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6" name="Picture 3" descr="D:\04.10.2017\КОНКУРСЫ\2018-2019г\Педагогический дебют 2018\для ролика\фото на видео ролик\детские рисунки\WP_20170325_12_40_27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653136"/>
            <a:ext cx="3332942" cy="187220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7" name="Picture 3" descr="D:\04.10.2017\КОНКУРСЫ\2018-2019г\Педагогический дебют 2018\для ролика\фото на видео ролик\детские рисунки\WP_20180207_14_17_23_Pr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190118">
            <a:off x="0" y="2060848"/>
            <a:ext cx="3059832" cy="199423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split orient="vert"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85852" y="723644"/>
            <a:ext cx="72152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ctr">
              <a:lnSpc>
                <a:spcPct val="80000"/>
              </a:lnSpc>
              <a:defRPr/>
            </a:pPr>
            <a:r>
              <a:rPr lang="ru-RU" sz="24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Многие дети нуждаются в подсказках  и предложениях, чтобы раскрыть себя в творческих ассоциациях.</a:t>
            </a:r>
          </a:p>
          <a:p>
            <a:pPr indent="540000" algn="ctr">
              <a:lnSpc>
                <a:spcPct val="80000"/>
              </a:lnSpc>
              <a:defRPr/>
            </a:pPr>
            <a:r>
              <a:rPr lang="ru-RU" sz="24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Они выбирают тот стимул, который им больше подходит или осознают, что могут подумать и о других вариантах.</a:t>
            </a:r>
          </a:p>
          <a:p>
            <a:pPr>
              <a:lnSpc>
                <a:spcPct val="80000"/>
              </a:lnSpc>
              <a:defRPr/>
            </a:pPr>
            <a:endParaRPr lang="ru-RU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ru-RU" b="1" dirty="0" smtClean="0">
              <a:latin typeface="Arial" charset="0"/>
            </a:endParaRPr>
          </a:p>
        </p:txBody>
      </p:sp>
      <p:pic>
        <p:nvPicPr>
          <p:cNvPr id="9" name="Picture 2" descr="C:\Documents and Settings\Admin\Рабочий стол\Кодатенко Е\ВОЛШЕБНЫЕ КРАСКИ 2 год обучения\IMG_0475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30569">
            <a:off x="129691" y="2455638"/>
            <a:ext cx="3473540" cy="260515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3" name="Picture 4" descr="D:\04.10.2017\КОНКУРСЫ\2018-2019г\Педагогический дебют 2018\для ролика\фото групп\WP_20180125_14_09_02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35490">
            <a:off x="4441496" y="2842636"/>
            <a:ext cx="4558996" cy="256091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C:\Documents and Settings\Admin\Рабочий стол\Кодатенко Е\ВОЛШЕБНЫЕ КРАСКИ 2 год обучения\на баннер фото\NvSFzom64N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4149080"/>
            <a:ext cx="3024336" cy="226825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85852" y="285729"/>
            <a:ext cx="7429552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Рисование, сопровождается и завершается обсуждением. Ребята имеют возможность поделиться своими впечатлениями и взглянуть на работу друг друга.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Педагогу необходимо всячески поддерживать беседу, стимулируя ее разнообразными приемами.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Например, можно попросить ребенка описать картину,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поделиться впечатлениями о своем рисунке,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придумать название рисунку. Можно  обратить внимание ребёнка на цвет, форму, размеры, помогая осознанию чувств. </a:t>
            </a:r>
          </a:p>
          <a:p>
            <a:pPr>
              <a:lnSpc>
                <a:spcPct val="80000"/>
              </a:lnSpc>
              <a:defRPr/>
            </a:pPr>
            <a:r>
              <a:rPr lang="ru-RU" b="1" i="1" dirty="0" smtClean="0">
                <a:solidFill>
                  <a:srgbClr val="FF66FF"/>
                </a:solidFill>
                <a:latin typeface="Arial" charset="0"/>
              </a:rPr>
              <a:t>	</a:t>
            </a:r>
            <a:endParaRPr lang="ru-RU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ru-RU" b="1" dirty="0" smtClean="0">
              <a:latin typeface="Arial" charset="0"/>
            </a:endParaRPr>
          </a:p>
        </p:txBody>
      </p:sp>
      <p:pic>
        <p:nvPicPr>
          <p:cNvPr id="7" name="Picture 5" descr="D:\04.10.2017\КОНКУРСЫ\2018-2019г\Педагогический дебют 2018\для ролика\фото групп\WP_20171028_11_41_35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9334">
            <a:off x="5102225" y="2636912"/>
            <a:ext cx="4041775" cy="227038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4" descr="D:\04.10.2017\КОНКУРСЫ\2018-2019г\Педагогический дебют 2018\для ролика\фото групп\фото акварелька\WP_20180127_11_31_50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80470">
            <a:off x="170676" y="2764593"/>
            <a:ext cx="4040188" cy="22694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3" descr="D:\04.10.2017\КОНКУРСЫ\2018-2019г\Педагогический дебют 2018\для ролика\фото на видео ролик\дети акварелька\WP_20180317_11_13_25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437112"/>
            <a:ext cx="4041775" cy="227038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wipe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dn.wallpapersafari.com/67/2/MLCei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85852" y="285729"/>
            <a:ext cx="742955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b="1" i="1" dirty="0" smtClean="0">
                <a:solidFill>
                  <a:srgbClr val="FF66FF"/>
                </a:solidFill>
                <a:latin typeface="Arial" charset="0"/>
              </a:rPr>
              <a:t>	</a:t>
            </a:r>
            <a:endParaRPr lang="ru-RU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ru-RU" b="1" dirty="0" smtClean="0">
              <a:latin typeface="Arial" charset="0"/>
            </a:endParaRPr>
          </a:p>
        </p:txBody>
      </p:sp>
      <p:pic>
        <p:nvPicPr>
          <p:cNvPr id="7" name="Picture 3" descr="D:\04.10.2017\КОНКУРСЫ\2018-2019г\Педагогический дебют 2018\для ролика\фото на видео ролик\детские рисунки\WP_20180125_10_06_55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132856"/>
            <a:ext cx="3681329" cy="226298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D:\04.10.2017\КОНКУРСЫ\2018-2019г\Педагогический дебют 2018\для ролика\фото на видео ролик\детские рисунки\WP_20170331_15_01_20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77947">
            <a:off x="5837847" y="1999959"/>
            <a:ext cx="3072009" cy="443711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3" descr="D:\04.10.2017\КОНКУРСЫ\2018-2019г\Педагогический дебют 2018\для ролика\фото на видео ролик\детские рисунки\WP_20170217_13_23_58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762734">
            <a:off x="-438189" y="2806435"/>
            <a:ext cx="4379919" cy="274326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755576" y="476672"/>
            <a:ext cx="770485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ctr">
              <a:lnSpc>
                <a:spcPct val="80000"/>
              </a:lnSpc>
              <a:defRPr/>
            </a:pPr>
            <a:r>
              <a:rPr lang="ru-RU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Результатом изобразительной деятельности становится индивидуальный образ, наполненный личными переживаниями и ощущениями. </a:t>
            </a:r>
          </a:p>
          <a:p>
            <a:pPr indent="540000" algn="ctr">
              <a:lnSpc>
                <a:spcPct val="80000"/>
              </a:lnSpc>
              <a:defRPr/>
            </a:pPr>
            <a:r>
              <a:rPr lang="ru-RU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Поэтому в определенной степени каждое задание является </a:t>
            </a:r>
            <a:r>
              <a:rPr lang="ru-RU" b="1" i="1" dirty="0" err="1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диагностичным</a:t>
            </a:r>
            <a:r>
              <a:rPr lang="ru-RU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и помогает лучше понять индивидуальные особенности личности ребенка. </a:t>
            </a:r>
          </a:p>
        </p:txBody>
      </p:sp>
    </p:spTree>
  </p:cSld>
  <p:clrMapOvr>
    <a:masterClrMapping/>
  </p:clrMapOvr>
  <p:transition spd="slow">
    <p:pull dir="r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578</Words>
  <Application>Microsoft Office PowerPoint</Application>
  <PresentationFormat>Экран (4:3)</PresentationFormat>
  <Paragraphs>53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Admin</cp:lastModifiedBy>
  <cp:revision>124</cp:revision>
  <dcterms:created xsi:type="dcterms:W3CDTF">2018-03-15T14:00:51Z</dcterms:created>
  <dcterms:modified xsi:type="dcterms:W3CDTF">2007-03-27T00:17:55Z</dcterms:modified>
</cp:coreProperties>
</file>